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30"/>
  </p:notesMasterIdLst>
  <p:sldIdLst>
    <p:sldId id="257" r:id="rId3"/>
    <p:sldId id="1814" r:id="rId4"/>
    <p:sldId id="1863" r:id="rId5"/>
    <p:sldId id="1809" r:id="rId6"/>
    <p:sldId id="1876" r:id="rId7"/>
    <p:sldId id="1877" r:id="rId8"/>
    <p:sldId id="1888" r:id="rId9"/>
    <p:sldId id="1878" r:id="rId10"/>
    <p:sldId id="1879" r:id="rId11"/>
    <p:sldId id="1867" r:id="rId12"/>
    <p:sldId id="1889" r:id="rId13"/>
    <p:sldId id="1881" r:id="rId14"/>
    <p:sldId id="1880" r:id="rId15"/>
    <p:sldId id="1890" r:id="rId16"/>
    <p:sldId id="1891" r:id="rId17"/>
    <p:sldId id="1887" r:id="rId18"/>
    <p:sldId id="1862" r:id="rId19"/>
    <p:sldId id="1892" r:id="rId20"/>
    <p:sldId id="1893" r:id="rId21"/>
    <p:sldId id="1882" r:id="rId22"/>
    <p:sldId id="1883" r:id="rId23"/>
    <p:sldId id="1884" r:id="rId24"/>
    <p:sldId id="1885" r:id="rId25"/>
    <p:sldId id="1886" r:id="rId26"/>
    <p:sldId id="1819" r:id="rId27"/>
    <p:sldId id="1826" r:id="rId28"/>
    <p:sldId id="323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CDFA"/>
    <a:srgbClr val="ED7D31"/>
    <a:srgbClr val="F8E57F"/>
    <a:srgbClr val="F4D6A3"/>
    <a:srgbClr val="08204D"/>
    <a:srgbClr val="091E4C"/>
    <a:srgbClr val="08224E"/>
    <a:srgbClr val="092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9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C2AB3-722E-4F2B-BF10-FE19F33625F8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A9DD72-6023-452E-B1D4-B22E3C45C99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1F1ACF-8A47-054F-AF08-81A8D40AC61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9584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4034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1985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49236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46414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55217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42395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11211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11771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4221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60565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35183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44226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30787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66074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41903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17376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1F1ACF-8A47-054F-AF08-81A8D40AC61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8433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4673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693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2038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XMPP</a:t>
            </a:r>
            <a:r>
              <a:rPr lang="zh-CN" altLang="en-US" b="0" i="0" dirty="0">
                <a:solidFill>
                  <a:srgbClr val="000000"/>
                </a:solidFill>
                <a:effectLst/>
                <a:ea typeface="Roboto" panose="02000000000000000000" pitchFamily="2" charset="0"/>
              </a:rPr>
              <a:t>：可扩展消息传递和存在协议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，即时通讯的应用层协议，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Jabber ID (JID)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：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XMPP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帐户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1618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6482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9943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6285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E5046-6E26-48A6-B9AF-B8FB4D249FF5}" type="datetimeFigureOut">
              <a:rPr lang="zh-CN" altLang="en-US" smtClean="0"/>
              <a:t>2022/2/10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32A7B-2344-4B80-BE3C-AB50CE4780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udelft.nl/tu-delft-safety-security-institute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tudelft.nl/powerwe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otfieldlab.tudelftcampus.nl/" TargetMode="External"/><Relationship Id="rId5" Type="http://schemas.openxmlformats.org/officeDocument/2006/relationships/hyperlink" Target="https://fernandokuipers.nl/LOIS/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图片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-104" y="291"/>
            <a:ext cx="12192000" cy="5013703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Microsoft YaHei Regular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44982" y="2043929"/>
            <a:ext cx="12018432" cy="1787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 err="1">
                <a:solidFill>
                  <a:schemeClr val="bg1"/>
                </a:solidFill>
              </a:rPr>
              <a:t>ThingPot</a:t>
            </a:r>
            <a:r>
              <a:rPr lang="en-US" altLang="zh-CN" sz="4800" dirty="0">
                <a:solidFill>
                  <a:schemeClr val="bg1"/>
                </a:solidFill>
              </a:rPr>
              <a:t>: an interactive Internet-of-Things honeypot</a:t>
            </a:r>
            <a:endParaRPr kumimoji="1" lang="en-US" altLang="zh-CN" sz="4800" b="1" dirty="0">
              <a:solidFill>
                <a:schemeClr val="bg1"/>
              </a:solidFill>
              <a:effectLst/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cxnSp>
        <p:nvCxnSpPr>
          <p:cNvPr id="78" name="直线连接符 77"/>
          <p:cNvCxnSpPr/>
          <p:nvPr/>
        </p:nvCxnSpPr>
        <p:spPr>
          <a:xfrm flipH="1">
            <a:off x="-1" y="5041255"/>
            <a:ext cx="12192001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圆角矩形 190"/>
          <p:cNvSpPr/>
          <p:nvPr/>
        </p:nvSpPr>
        <p:spPr>
          <a:xfrm>
            <a:off x="9540240" y="5875655"/>
            <a:ext cx="2743200" cy="497205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kumimoji="1"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汇报人：王</a:t>
            </a:r>
            <a:r>
              <a:rPr kumimoji="1"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kumimoji="1"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毓</a:t>
            </a:r>
            <a:r>
              <a:rPr kumimoji="1"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kumimoji="1"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贞</a:t>
            </a:r>
            <a:endParaRPr kumimoji="1"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kumimoji="1"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kumimoji="1"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2022</a:t>
            </a:r>
            <a:r>
              <a:rPr kumimoji="1"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kumimoji="1"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kumimoji="1"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kumimoji="1"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kumimoji="1"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  <a:p>
            <a:pPr algn="ctr"/>
            <a:endParaRPr kumimoji="1"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77035" y="5568324"/>
            <a:ext cx="8169910" cy="6203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fontAlgn="auto">
              <a:lnSpc>
                <a:spcPct val="200000"/>
              </a:lnSpc>
            </a:pPr>
            <a: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Meng Wang,</a:t>
            </a:r>
            <a:r>
              <a:rPr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Javier Santillan, Fernando </a:t>
            </a:r>
            <a:r>
              <a:rPr lang="en-US" altLang="zh-CN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Kuipers</a:t>
            </a:r>
            <a:endParaRPr lang="en-US" altLang="zh-CN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5400" y="523875"/>
            <a:ext cx="8972550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200" b="1" dirty="0">
                <a:blipFill>
                  <a:blip r:embed="rId4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Computer Science </a:t>
            </a:r>
          </a:p>
          <a:p>
            <a:r>
              <a:rPr lang="en-US" altLang="zh-CN" sz="3200" b="1" dirty="0">
                <a:blipFill>
                  <a:blip r:embed="rId4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         &gt; Networking and Internet Architecture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611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Design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77BCC5-0C81-40B2-9B83-8834A260C2C5}"/>
              </a:ext>
            </a:extLst>
          </p:cNvPr>
          <p:cNvSpPr txBox="1"/>
          <p:nvPr/>
        </p:nvSpPr>
        <p:spPr>
          <a:xfrm>
            <a:off x="873918" y="1596842"/>
            <a:ext cx="37361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Physical topology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42252DD-4198-4BDD-8B8C-267C4470F0BB}"/>
              </a:ext>
            </a:extLst>
          </p:cNvPr>
          <p:cNvSpPr txBox="1"/>
          <p:nvPr/>
        </p:nvSpPr>
        <p:spPr>
          <a:xfrm>
            <a:off x="621506" y="850567"/>
            <a:ext cx="51554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ThingPot</a:t>
            </a:r>
            <a:r>
              <a:rPr lang="en-US" altLang="zh-CN" sz="28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PoC &amp; use case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3B55130-FD7D-4A82-8CDD-2D2EE7CB2BE5}"/>
              </a:ext>
            </a:extLst>
          </p:cNvPr>
          <p:cNvSpPr txBox="1"/>
          <p:nvPr/>
        </p:nvSpPr>
        <p:spPr>
          <a:xfrm>
            <a:off x="621506" y="2429624"/>
            <a:ext cx="4779169" cy="23485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REST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用于构建后端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API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。选择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XMPP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作为实时通信的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IoT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协议。前端是通过一个简单的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HTTP Web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服务实现的。</a:t>
            </a:r>
            <a:r>
              <a:rPr lang="zh-CN" altLang="en-US" sz="2000" kern="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右图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描述了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ThingPot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的概念验证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(PoC)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实现的物理拓扑。</a:t>
            </a:r>
            <a:endParaRPr lang="zh-CN" altLang="zh-CN" sz="16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4909E8-C5AC-455F-A715-371982809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746" y="1254063"/>
            <a:ext cx="6720254" cy="467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562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611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Design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77BCC5-0C81-40B2-9B83-8834A260C2C5}"/>
              </a:ext>
            </a:extLst>
          </p:cNvPr>
          <p:cNvSpPr txBox="1"/>
          <p:nvPr/>
        </p:nvSpPr>
        <p:spPr>
          <a:xfrm>
            <a:off x="873918" y="1596842"/>
            <a:ext cx="37361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Physical topology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42252DD-4198-4BDD-8B8C-267C4470F0BB}"/>
              </a:ext>
            </a:extLst>
          </p:cNvPr>
          <p:cNvSpPr txBox="1"/>
          <p:nvPr/>
        </p:nvSpPr>
        <p:spPr>
          <a:xfrm>
            <a:off x="621506" y="850567"/>
            <a:ext cx="51554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ThingPot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PoC &amp; use case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4909E8-C5AC-455F-A715-371982809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746" y="1254063"/>
            <a:ext cx="6720254" cy="467524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8D47483-8B40-4A50-9FD7-AFCD8615F0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827" y="2343117"/>
            <a:ext cx="4953599" cy="1803949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8067DB4-1E9D-43A6-B0F4-89A6243EAA57}"/>
              </a:ext>
            </a:extLst>
          </p:cNvPr>
          <p:cNvSpPr txBox="1"/>
          <p:nvPr/>
        </p:nvSpPr>
        <p:spPr>
          <a:xfrm>
            <a:off x="543987" y="4550562"/>
            <a:ext cx="4953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节点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1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5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运行在部署在不同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(docker)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容器上的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Raspberry Pi (RPi)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上，这些容器可以通过不同的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TCP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端口访问。节点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2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3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是运行在不同服务器上的独立实例。</a:t>
            </a:r>
            <a:endParaRPr lang="zh-CN" altLang="en-US" sz="3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727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3501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Implementation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77BCC5-0C81-40B2-9B83-8834A260C2C5}"/>
              </a:ext>
            </a:extLst>
          </p:cNvPr>
          <p:cNvSpPr txBox="1"/>
          <p:nvPr/>
        </p:nvSpPr>
        <p:spPr>
          <a:xfrm>
            <a:off x="873918" y="1596842"/>
            <a:ext cx="37361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Attack paths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42252DD-4198-4BDD-8B8C-267C4470F0BB}"/>
              </a:ext>
            </a:extLst>
          </p:cNvPr>
          <p:cNvSpPr txBox="1"/>
          <p:nvPr/>
        </p:nvSpPr>
        <p:spPr>
          <a:xfrm>
            <a:off x="621506" y="850567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ThingPot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implementation &amp; use case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0DA984-1EC4-4695-8A4C-AF51CC457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3025" y="2343117"/>
            <a:ext cx="960120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58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3501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Implementation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77BCC5-0C81-40B2-9B83-8834A260C2C5}"/>
              </a:ext>
            </a:extLst>
          </p:cNvPr>
          <p:cNvSpPr txBox="1"/>
          <p:nvPr/>
        </p:nvSpPr>
        <p:spPr>
          <a:xfrm>
            <a:off x="873918" y="1596842"/>
            <a:ext cx="37361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Philips Hue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42252DD-4198-4BDD-8B8C-267C4470F0BB}"/>
              </a:ext>
            </a:extLst>
          </p:cNvPr>
          <p:cNvSpPr txBox="1"/>
          <p:nvPr/>
        </p:nvSpPr>
        <p:spPr>
          <a:xfrm>
            <a:off x="621506" y="850567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ThingPot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implementation &amp; use case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DD24C3D-002C-4C79-A42D-8EC233445E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5322" y="1383046"/>
            <a:ext cx="5947916" cy="479761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6002CC3-9091-4319-A9C4-71BE89A70B91}"/>
              </a:ext>
            </a:extLst>
          </p:cNvPr>
          <p:cNvSpPr txBox="1"/>
          <p:nvPr/>
        </p:nvSpPr>
        <p:spPr>
          <a:xfrm>
            <a:off x="697705" y="2112392"/>
            <a:ext cx="34218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Philips Hue &amp; XMPP </a:t>
            </a:r>
          </a:p>
          <a:p>
            <a:r>
              <a:rPr lang="sv-SE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Integration Platform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ED1B8F-7938-4030-9370-8992D17A49A4}"/>
              </a:ext>
            </a:extLst>
          </p:cNvPr>
          <p:cNvSpPr txBox="1"/>
          <p:nvPr/>
        </p:nvSpPr>
        <p:spPr>
          <a:xfrm>
            <a:off x="507207" y="3017220"/>
            <a:ext cx="373141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由无线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LED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灯泡和无线网桥组成。灯泡可以使用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iOS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Android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应用程序或通过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Meethue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网站进行控制，该网站是与连接到网桥的设备进行通信的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Web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前端。第三方实现（源代码）和技术手册可用于解释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XMPP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如何与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一起使用，这是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ThingPot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将模拟的</a:t>
            </a:r>
            <a:endParaRPr lang="zh-CN" altLang="en-US" sz="3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14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3501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Implementation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77BCC5-0C81-40B2-9B83-8834A260C2C5}"/>
              </a:ext>
            </a:extLst>
          </p:cNvPr>
          <p:cNvSpPr txBox="1"/>
          <p:nvPr/>
        </p:nvSpPr>
        <p:spPr>
          <a:xfrm>
            <a:off x="8660605" y="771015"/>
            <a:ext cx="37361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Philips Hue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42252DD-4198-4BDD-8B8C-267C4470F0BB}"/>
              </a:ext>
            </a:extLst>
          </p:cNvPr>
          <p:cNvSpPr txBox="1"/>
          <p:nvPr/>
        </p:nvSpPr>
        <p:spPr>
          <a:xfrm>
            <a:off x="621506" y="850567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ThingPot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implementation &amp; use case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ED1B8F-7938-4030-9370-8992D17A49A4}"/>
              </a:ext>
            </a:extLst>
          </p:cNvPr>
          <p:cNvSpPr txBox="1"/>
          <p:nvPr/>
        </p:nvSpPr>
        <p:spPr>
          <a:xfrm>
            <a:off x="359569" y="1361798"/>
            <a:ext cx="37314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涉及的四个部分：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69CC8A4-1CA0-454E-BAF3-DB08BD450ADA}"/>
              </a:ext>
            </a:extLst>
          </p:cNvPr>
          <p:cNvSpPr txBox="1"/>
          <p:nvPr/>
        </p:nvSpPr>
        <p:spPr>
          <a:xfrm>
            <a:off x="236190" y="1885018"/>
            <a:ext cx="6007894" cy="4113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• XMPP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服务器：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服务器用于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XMPP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通信。它在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XMPP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客户端之间传输所有消息。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• 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设备：这部分包括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Bridge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（集线器）和智能灯。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Bridge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通过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ZigBee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与智能设备进行无线通信，而与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服务器和用户前端的通信是通过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REST API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执行的。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网桥拥有连接设备的所有信息。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• 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PC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集成商：通过这个集成器，每个智能设备都可以拥有一个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JID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，这样用户就可以向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JID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发送消息来控制灯光。这个集成器是一个脚本，它使用了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slimxmpp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库。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• XMPP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客户端：用户可以在任何公共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服务器上申请一个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帐户，然后通过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设备进行通信。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92211F8-7CFE-41A9-AFE1-4EDE0921C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084" y="1475744"/>
            <a:ext cx="5947916" cy="479761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7ABBC99-BEA0-4994-B747-833C03648E4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891" y="1294235"/>
            <a:ext cx="5692302" cy="497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89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3501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Implementation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5E47FE9-413F-4B88-A5A3-8A068905633B}"/>
              </a:ext>
            </a:extLst>
          </p:cNvPr>
          <p:cNvSpPr txBox="1"/>
          <p:nvPr/>
        </p:nvSpPr>
        <p:spPr>
          <a:xfrm>
            <a:off x="669131" y="2317400"/>
            <a:ext cx="10556081" cy="1691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模拟场景是一个飞利浦 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Hue 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系统，它有两个智能灯泡连接到一个 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桥。 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Phue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桥 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API 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有一个公共 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IP 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地址。 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 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客户端用于与服务器通信。在 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 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服务器上注册了一个 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JID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，用于控制和监控一个智能灯泡。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987995A-9CAE-4522-9ACF-15830859DC3F}"/>
              </a:ext>
            </a:extLst>
          </p:cNvPr>
          <p:cNvSpPr txBox="1"/>
          <p:nvPr/>
        </p:nvSpPr>
        <p:spPr>
          <a:xfrm>
            <a:off x="669131" y="1260079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ThingPot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implementation &amp; use case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9318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3501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Implementation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42252DD-4198-4BDD-8B8C-267C4470F0BB}"/>
              </a:ext>
            </a:extLst>
          </p:cNvPr>
          <p:cNvSpPr txBox="1"/>
          <p:nvPr/>
        </p:nvSpPr>
        <p:spPr>
          <a:xfrm>
            <a:off x="621506" y="850567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ThingPot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implementation 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9A405A5-E2A0-4DC2-9F6C-1DD6E731A400}"/>
              </a:ext>
            </a:extLst>
          </p:cNvPr>
          <p:cNvSpPr txBox="1"/>
          <p:nvPr/>
        </p:nvSpPr>
        <p:spPr>
          <a:xfrm>
            <a:off x="656793" y="3342629"/>
            <a:ext cx="10875169" cy="2584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dirty="0"/>
              <a:t>“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shared id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方法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客户端蜜罐上的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JID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链接到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REST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蜜罐上的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智能灯泡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，从而产生了一些相互依赖关系。采用了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共享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ID”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来链接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REST JSON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日志和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XMPP JSON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日志的日志条目。当收到来自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XMPP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部分的消息时，日志系统会根据相关的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JID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和当前的时间戳生成一个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“shared id”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。然后这个生成的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共享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id”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被写入到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API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HTTP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请求的头部，并传输到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REST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蜜罐。当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REST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蜜罐收到这个请求时，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“shared id”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保存在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REST JSON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日志的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JSON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条目中，</a:t>
            </a:r>
            <a:r>
              <a:rPr lang="zh-CN" altLang="en-US" kern="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从而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可以根据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“shared id”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关联日志。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5E47FE9-413F-4B88-A5A3-8A068905633B}"/>
              </a:ext>
            </a:extLst>
          </p:cNvPr>
          <p:cNvSpPr txBox="1"/>
          <p:nvPr/>
        </p:nvSpPr>
        <p:spPr>
          <a:xfrm>
            <a:off x="683419" y="1452629"/>
            <a:ext cx="10556081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日志系统：蜜罐的每个部分（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REST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）都有自己的日志系统。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REST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日志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REST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日志系统将日志分为两类：（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）普通的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Django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控制台日志（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）传入的请求和相应的响应。</a:t>
            </a:r>
            <a:endParaRPr lang="en-US" altLang="zh-CN" kern="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XMPP </a:t>
            </a:r>
            <a:r>
              <a:rPr lang="zh-CN" altLang="zh-CN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日志</a:t>
            </a: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XMPP </a:t>
            </a:r>
            <a:r>
              <a:rPr lang="zh-CN" altLang="zh-CN" sz="18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日志系统也有两类日志。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13823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476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Results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EE5A3-B35B-49E2-A441-34D4E932E912}"/>
              </a:ext>
            </a:extLst>
          </p:cNvPr>
          <p:cNvSpPr txBox="1"/>
          <p:nvPr/>
        </p:nvSpPr>
        <p:spPr>
          <a:xfrm>
            <a:off x="588168" y="1146019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Data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FE34436-7E76-475D-9AA2-FBBF6D15D420}"/>
              </a:ext>
            </a:extLst>
          </p:cNvPr>
          <p:cNvSpPr txBox="1"/>
          <p:nvPr/>
        </p:nvSpPr>
        <p:spPr>
          <a:xfrm>
            <a:off x="1312069" y="2545606"/>
            <a:ext cx="9194005" cy="1955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46 days (from June 22nd to August 7th, 2017)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113,741 backend requests in total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619 different IPs involved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6448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476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Results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EE5A3-B35B-49E2-A441-34D4E932E912}"/>
              </a:ext>
            </a:extLst>
          </p:cNvPr>
          <p:cNvSpPr txBox="1"/>
          <p:nvPr/>
        </p:nvSpPr>
        <p:spPr>
          <a:xfrm>
            <a:off x="588168" y="1146019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Data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E88FBC0-4A03-4E9E-B956-58890E373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76" y="1830686"/>
            <a:ext cx="6542880" cy="193841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692893E-51D1-42ED-8E6C-C330B9D958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6212" y="4013271"/>
            <a:ext cx="5252869" cy="204943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50CB45-05F7-4998-83E0-D501FAA52A54}"/>
              </a:ext>
            </a:extLst>
          </p:cNvPr>
          <p:cNvSpPr txBox="1"/>
          <p:nvPr/>
        </p:nvSpPr>
        <p:spPr>
          <a:xfrm>
            <a:off x="154983" y="3930551"/>
            <a:ext cx="6129336" cy="2122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捕获的请求可以分为：有针对性的、无针对性的和未定义的。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“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有针对性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意味着请求明确地指向节点，而不是一般（非目标）扫描。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“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未定义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表示不清楚请求是否是目标。总共捕获了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113,741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个请求。表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IV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显示了目标、非目标和未定义请求的数量。</a:t>
            </a: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1533D31-0AE4-42C0-94D2-B9B8669582C9}"/>
              </a:ext>
            </a:extLst>
          </p:cNvPr>
          <p:cNvSpPr txBox="1"/>
          <p:nvPr/>
        </p:nvSpPr>
        <p:spPr>
          <a:xfrm>
            <a:off x="6526212" y="1502646"/>
            <a:ext cx="5010943" cy="2266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大多数请求是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HTTP REST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请求。以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“/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api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开头的请求很可能是目标请求，因为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API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蜜罐定义的所有有效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URL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都以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“/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api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开头。通过观察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URL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地址、请求类型、请求内容（正文）、用户代理和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HTTP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状态代码之间可能存在的相关性，或许能够理解攻击并识别攻击模式。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870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476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Results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EE5A3-B35B-49E2-A441-34D4E932E912}"/>
              </a:ext>
            </a:extLst>
          </p:cNvPr>
          <p:cNvSpPr txBox="1"/>
          <p:nvPr/>
        </p:nvSpPr>
        <p:spPr>
          <a:xfrm>
            <a:off x="588168" y="1146019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>
                <a:solidFill>
                  <a:srgbClr val="5B9BD5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Findings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FC38CCB-1C85-466D-A996-7CF768526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016" y="2062216"/>
            <a:ext cx="7565984" cy="341407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33FB175-5BCD-423A-AA9D-536E13043DFE}"/>
              </a:ext>
            </a:extLst>
          </p:cNvPr>
          <p:cNvSpPr txBox="1"/>
          <p:nvPr/>
        </p:nvSpPr>
        <p:spPr>
          <a:xfrm>
            <a:off x="154984" y="1863341"/>
            <a:ext cx="430748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用户代理可以被认为是捕获数据的唯一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ID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。每个用户代理的行为可能不同，但来自相同用户代理的请求可能会显示相似的行为。将用户代理与其他值相关联可能有助于理解攻击。</a:t>
            </a:r>
            <a:endParaRPr lang="zh-CN" altLang="en-US" sz="3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96C7C1B-7AFE-47B6-836E-5621228FBFDA}"/>
              </a:ext>
            </a:extLst>
          </p:cNvPr>
          <p:cNvSpPr txBox="1"/>
          <p:nvPr/>
        </p:nvSpPr>
        <p:spPr>
          <a:xfrm>
            <a:off x="64495" y="4010642"/>
            <a:ext cx="447103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表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VI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显示了用户代理、请求类型和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IP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数量之间的相关性。每行反映一个用户代理。通过分析用户代理与请求类型和状态之间的相关性，以及查看部分日志的详细信息（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URL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、正文），可以给出基于每个用户代理的摘要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4604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40867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作者团队</a:t>
            </a: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-Meng Wang</a:t>
            </a:r>
            <a:endParaRPr kumimoji="1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8F72CFF-E6DD-4B50-8374-CED4BAF10642}"/>
              </a:ext>
            </a:extLst>
          </p:cNvPr>
          <p:cNvSpPr txBox="1"/>
          <p:nvPr/>
        </p:nvSpPr>
        <p:spPr>
          <a:xfrm>
            <a:off x="4207667" y="3372763"/>
            <a:ext cx="612933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2017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年获代尔夫特理工大学硕士学位</a:t>
            </a:r>
            <a:endParaRPr lang="en-US" altLang="zh-CN" sz="2400" b="0" i="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二作是安全评估实验室 </a:t>
            </a:r>
            <a:r>
              <a:rPr lang="en-US" altLang="zh-CN" sz="2400" b="0" i="0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Brightsight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B.V.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主管导师</a:t>
            </a:r>
            <a:endParaRPr lang="en-US" altLang="zh-CN" sz="2400" b="0" i="0" dirty="0">
              <a:solidFill>
                <a:srgbClr val="000000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三作是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代尔夫特理工大学主管导师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4D5770-3D56-4E75-8485-83DDD7E30E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99" y="1978941"/>
            <a:ext cx="3224262" cy="338185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82B4702-D444-47D0-8BB5-DA610DCCCE4C}"/>
              </a:ext>
            </a:extLst>
          </p:cNvPr>
          <p:cNvSpPr txBox="1"/>
          <p:nvPr/>
        </p:nvSpPr>
        <p:spPr>
          <a:xfrm>
            <a:off x="478631" y="1110546"/>
            <a:ext cx="107227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security flaws of IoT protocols through honeypot technologies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0EB0A83-A54C-4E3E-B5EE-16E930EE8DCC}"/>
              </a:ext>
            </a:extLst>
          </p:cNvPr>
          <p:cNvSpPr txBox="1"/>
          <p:nvPr/>
        </p:nvSpPr>
        <p:spPr>
          <a:xfrm>
            <a:off x="4150517" y="2115085"/>
            <a:ext cx="66032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这项研究由安全评估实验室 </a:t>
            </a:r>
            <a:r>
              <a:rPr lang="en-US" altLang="zh-CN" sz="2400" b="0" i="0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Brightsight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B.V. 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和代尔夫特理工大学共同监督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44464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476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Results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EE5A3-B35B-49E2-A441-34D4E932E912}"/>
              </a:ext>
            </a:extLst>
          </p:cNvPr>
          <p:cNvSpPr txBox="1"/>
          <p:nvPr/>
        </p:nvSpPr>
        <p:spPr>
          <a:xfrm>
            <a:off x="597693" y="913266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Findings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98CA8A0-ED03-4F6A-BA82-7824BDFFF6D6}"/>
              </a:ext>
            </a:extLst>
          </p:cNvPr>
          <p:cNvSpPr txBox="1"/>
          <p:nvPr/>
        </p:nvSpPr>
        <p:spPr>
          <a:xfrm>
            <a:off x="1140619" y="1465833"/>
            <a:ext cx="70937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Targeted attack trying to take control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B3C0437-FB8A-41BD-B04D-A538E058D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25669"/>
            <a:ext cx="12192000" cy="201825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B20DDE2-084A-4BC3-8D5A-8B3EA734DA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443" y="4126609"/>
            <a:ext cx="5162551" cy="1787476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9415757-4C77-4B95-8A8F-08F286515DCE}"/>
              </a:ext>
            </a:extLst>
          </p:cNvPr>
          <p:cNvSpPr txBox="1"/>
          <p:nvPr/>
        </p:nvSpPr>
        <p:spPr>
          <a:xfrm>
            <a:off x="5769769" y="3943921"/>
            <a:ext cx="6129336" cy="2266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攻击是一个带有特定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HTTP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正文的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HTTP POST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请求。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HTTP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正文是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JSON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格式的数据，类似于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Philips Hue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桥的真实回复格式。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Philips Hue API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的指令表明，要控制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Hue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设备，应将带有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JSON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正文和有效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URL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POST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请求发送到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Philips Hue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网桥。这种特殊的攻击模拟了改变飞利浦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Hue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网桥值的请求。因此，攻击者已经假设实现是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Philips Hue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并且知道如何控制它。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360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476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Results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EE5A3-B35B-49E2-A441-34D4E932E912}"/>
              </a:ext>
            </a:extLst>
          </p:cNvPr>
          <p:cNvSpPr txBox="1"/>
          <p:nvPr/>
        </p:nvSpPr>
        <p:spPr>
          <a:xfrm>
            <a:off x="573881" y="796119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Findings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98CA8A0-ED03-4F6A-BA82-7824BDFFF6D6}"/>
              </a:ext>
            </a:extLst>
          </p:cNvPr>
          <p:cNvSpPr txBox="1"/>
          <p:nvPr/>
        </p:nvSpPr>
        <p:spPr>
          <a:xfrm>
            <a:off x="1169194" y="1362418"/>
            <a:ext cx="70937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 Targeted attack trying to take control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E3386AE-DF4E-4F8D-A913-504FBF89CFD3}"/>
              </a:ext>
            </a:extLst>
          </p:cNvPr>
          <p:cNvSpPr txBox="1"/>
          <p:nvPr/>
        </p:nvSpPr>
        <p:spPr>
          <a:xfrm>
            <a:off x="1169194" y="1763681"/>
            <a:ext cx="102227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Attack with the body following the multipart/form-data format</a:t>
            </a:r>
            <a:endParaRPr lang="zh-CN" altLang="en-US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969A71-29A0-48AF-B6A2-301A17F4E9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313" y="2182511"/>
            <a:ext cx="11687175" cy="221452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60471F1-DF30-4C5C-A0FA-82ABCF9318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614" y="4397035"/>
            <a:ext cx="4199520" cy="191157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4AB60AA5-3015-4FD0-88F2-66E53CF01E47}"/>
              </a:ext>
            </a:extLst>
          </p:cNvPr>
          <p:cNvSpPr txBox="1"/>
          <p:nvPr/>
        </p:nvSpPr>
        <p:spPr>
          <a:xfrm>
            <a:off x="5122069" y="4508345"/>
            <a:ext cx="6693694" cy="1633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这是一种使用带有特定正文内容的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HTTP POST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的攻击。例如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en-US" altLang="zh-CN" sz="16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botlight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“000modscan”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的正文内容具有非常相似的</a:t>
            </a:r>
            <a:r>
              <a:rPr lang="en-US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HTTP POST </a:t>
            </a:r>
            <a:r>
              <a:rPr lang="zh-CN" altLang="zh-CN" sz="16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请求：</a:t>
            </a:r>
            <a:endParaRPr lang="en-US" altLang="zh-CN" sz="1600" kern="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pt-BR" altLang="zh-CN" sz="1200" dirty="0"/>
              <a:t>--------------------------{16_chars}\r\n Content-Disposition: form-data; name=\"on \"\r\n\r\ntrue\r\n------------------------- -{16_chars}\r\nContent-Disposition: formdata; name=\"productid\"\r\n\r\n{random_pay load}\r\n--------------------------{16_char s}--\r\n 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090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476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Results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EE5A3-B35B-49E2-A441-34D4E932E912}"/>
              </a:ext>
            </a:extLst>
          </p:cNvPr>
          <p:cNvSpPr txBox="1"/>
          <p:nvPr/>
        </p:nvSpPr>
        <p:spPr>
          <a:xfrm>
            <a:off x="573881" y="796119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Findings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98CA8A0-ED03-4F6A-BA82-7824BDFFF6D6}"/>
              </a:ext>
            </a:extLst>
          </p:cNvPr>
          <p:cNvSpPr txBox="1"/>
          <p:nvPr/>
        </p:nvSpPr>
        <p:spPr>
          <a:xfrm>
            <a:off x="1169194" y="1362418"/>
            <a:ext cx="70937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 Targeted attack trying to take control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E3386AE-DF4E-4F8D-A913-504FBF89CFD3}"/>
              </a:ext>
            </a:extLst>
          </p:cNvPr>
          <p:cNvSpPr txBox="1"/>
          <p:nvPr/>
        </p:nvSpPr>
        <p:spPr>
          <a:xfrm>
            <a:off x="1169194" y="1763681"/>
            <a:ext cx="102227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 Attack with the body following the multipart/form-data format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8227D8-6D9D-48B2-AB07-380F4067507C}"/>
              </a:ext>
            </a:extLst>
          </p:cNvPr>
          <p:cNvSpPr txBox="1"/>
          <p:nvPr/>
        </p:nvSpPr>
        <p:spPr>
          <a:xfrm>
            <a:off x="1169194" y="2199756"/>
            <a:ext cx="61293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Attack with </a:t>
            </a:r>
            <a:r>
              <a:rPr lang="en-US" altLang="zh-CN" sz="2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url</a:t>
            </a:r>
            <a:endParaRPr lang="zh-CN" altLang="en-US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4640D2-ADCC-4F22-9124-51939B588D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6725" y="2269849"/>
            <a:ext cx="6032117" cy="402141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B018FC6-26DB-48AB-91E3-2B8C7FCA3B11}"/>
              </a:ext>
            </a:extLst>
          </p:cNvPr>
          <p:cNvSpPr txBox="1"/>
          <p:nvPr/>
        </p:nvSpPr>
        <p:spPr>
          <a:xfrm>
            <a:off x="969168" y="3768454"/>
            <a:ext cx="25312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4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所有这些请求都是有针对性的扫描攻击。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94275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476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Results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EE5A3-B35B-49E2-A441-34D4E932E912}"/>
              </a:ext>
            </a:extLst>
          </p:cNvPr>
          <p:cNvSpPr txBox="1"/>
          <p:nvPr/>
        </p:nvSpPr>
        <p:spPr>
          <a:xfrm>
            <a:off x="573881" y="796119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Findings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98CA8A0-ED03-4F6A-BA82-7824BDFFF6D6}"/>
              </a:ext>
            </a:extLst>
          </p:cNvPr>
          <p:cNvSpPr txBox="1"/>
          <p:nvPr/>
        </p:nvSpPr>
        <p:spPr>
          <a:xfrm>
            <a:off x="1169194" y="1362418"/>
            <a:ext cx="70937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 Targeted attack trying to take control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E3386AE-DF4E-4F8D-A913-504FBF89CFD3}"/>
              </a:ext>
            </a:extLst>
          </p:cNvPr>
          <p:cNvSpPr txBox="1"/>
          <p:nvPr/>
        </p:nvSpPr>
        <p:spPr>
          <a:xfrm>
            <a:off x="1169194" y="1763681"/>
            <a:ext cx="102227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 Attack with the body following the multipart/form-data format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8227D8-6D9D-48B2-AB07-380F4067507C}"/>
              </a:ext>
            </a:extLst>
          </p:cNvPr>
          <p:cNvSpPr txBox="1"/>
          <p:nvPr/>
        </p:nvSpPr>
        <p:spPr>
          <a:xfrm>
            <a:off x="1169194" y="2199756"/>
            <a:ext cx="61293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3. Attack with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url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C66D7C8-3560-45C8-8BE8-BD5A63D2A2F9}"/>
              </a:ext>
            </a:extLst>
          </p:cNvPr>
          <p:cNvSpPr txBox="1"/>
          <p:nvPr/>
        </p:nvSpPr>
        <p:spPr>
          <a:xfrm>
            <a:off x="1169194" y="2584604"/>
            <a:ext cx="61293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General scanning tools or libraries</a:t>
            </a:r>
            <a:endParaRPr lang="zh-CN" altLang="en-US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033A2C-D1AA-4ABF-8242-E850CE247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9825" y="2999934"/>
            <a:ext cx="7285708" cy="319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133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476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Results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EE5A3-B35B-49E2-A441-34D4E932E912}"/>
              </a:ext>
            </a:extLst>
          </p:cNvPr>
          <p:cNvSpPr txBox="1"/>
          <p:nvPr/>
        </p:nvSpPr>
        <p:spPr>
          <a:xfrm>
            <a:off x="573881" y="796119"/>
            <a:ext cx="77366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Findings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98CA8A0-ED03-4F6A-BA82-7824BDFFF6D6}"/>
              </a:ext>
            </a:extLst>
          </p:cNvPr>
          <p:cNvSpPr txBox="1"/>
          <p:nvPr/>
        </p:nvSpPr>
        <p:spPr>
          <a:xfrm>
            <a:off x="1169194" y="1362418"/>
            <a:ext cx="70937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 Targeted attack trying to take control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E3386AE-DF4E-4F8D-A913-504FBF89CFD3}"/>
              </a:ext>
            </a:extLst>
          </p:cNvPr>
          <p:cNvSpPr txBox="1"/>
          <p:nvPr/>
        </p:nvSpPr>
        <p:spPr>
          <a:xfrm>
            <a:off x="1169194" y="1763681"/>
            <a:ext cx="102227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 Attack with the body following the multipart/form-data format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8227D8-6D9D-48B2-AB07-380F4067507C}"/>
              </a:ext>
            </a:extLst>
          </p:cNvPr>
          <p:cNvSpPr txBox="1"/>
          <p:nvPr/>
        </p:nvSpPr>
        <p:spPr>
          <a:xfrm>
            <a:off x="1169194" y="2199756"/>
            <a:ext cx="61293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3. Attack with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url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C66D7C8-3560-45C8-8BE8-BD5A63D2A2F9}"/>
              </a:ext>
            </a:extLst>
          </p:cNvPr>
          <p:cNvSpPr txBox="1"/>
          <p:nvPr/>
        </p:nvSpPr>
        <p:spPr>
          <a:xfrm>
            <a:off x="1169194" y="2584604"/>
            <a:ext cx="61293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4. General scanning tools or libraries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BB288BA-61CB-47A2-9DBE-7E3F94E2FB46}"/>
              </a:ext>
            </a:extLst>
          </p:cNvPr>
          <p:cNvSpPr txBox="1"/>
          <p:nvPr/>
        </p:nvSpPr>
        <p:spPr>
          <a:xfrm>
            <a:off x="1169194" y="2984619"/>
            <a:ext cx="61293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Other unrelated attacks</a:t>
            </a:r>
            <a:endParaRPr lang="zh-CN" altLang="en-US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BE0256B-B9C6-4DC0-9F66-FB5CF35DF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448" y="3553470"/>
            <a:ext cx="11677859" cy="15145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589181F-A79F-4556-8674-6D3A2F5B39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530" y="5283518"/>
            <a:ext cx="9910763" cy="1016625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BFD558A8-6CC5-4587-B8C0-EFF996E958A6}"/>
              </a:ext>
            </a:extLst>
          </p:cNvPr>
          <p:cNvSpPr txBox="1"/>
          <p:nvPr/>
        </p:nvSpPr>
        <p:spPr>
          <a:xfrm>
            <a:off x="5536407" y="2942856"/>
            <a:ext cx="6129336" cy="460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还发现了执行命令以查找某些内容但与</a:t>
            </a:r>
            <a:r>
              <a:rPr lang="en-US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IoT </a:t>
            </a:r>
            <a:r>
              <a:rPr lang="zh-CN" altLang="zh-CN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平台无关的攻击。</a:t>
            </a: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51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2170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Conclusion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B4658C0-2F4B-4FB6-83A5-7FC611CCB5D1}"/>
              </a:ext>
            </a:extLst>
          </p:cNvPr>
          <p:cNvSpPr txBox="1"/>
          <p:nvPr/>
        </p:nvSpPr>
        <p:spPr>
          <a:xfrm>
            <a:off x="535782" y="1019472"/>
            <a:ext cx="592693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XMPP</a:t>
            </a:r>
            <a:r>
              <a:rPr lang="en-US" altLang="zh-CN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Integration of different components in multi-node communications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May provide additional layers of security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Attacker activities are very limited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8FA83DF-5CAA-455C-9087-C0629CE1EB34}"/>
              </a:ext>
            </a:extLst>
          </p:cNvPr>
          <p:cNvSpPr txBox="1"/>
          <p:nvPr/>
        </p:nvSpPr>
        <p:spPr>
          <a:xfrm>
            <a:off x="6555582" y="1019472"/>
            <a:ext cx="4879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REST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/>
              <a:t> 	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Large number of attacker 	activities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38CC7D-1399-41CB-9CD3-E8A2BBB8E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0130" y="3327796"/>
            <a:ext cx="7723465" cy="290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9529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2170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Conclusion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C926D36-2945-467B-8D39-3D7F192CB89F}"/>
              </a:ext>
            </a:extLst>
          </p:cNvPr>
          <p:cNvSpPr txBox="1"/>
          <p:nvPr/>
        </p:nvSpPr>
        <p:spPr>
          <a:xfrm>
            <a:off x="1578766" y="1371898"/>
            <a:ext cx="1021794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ThingPot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First IoT platform honeypot</a:t>
            </a: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  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Five types of attacks were found:</a:t>
            </a: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92E553C-4790-4C33-A926-558C044879FC}"/>
              </a:ext>
            </a:extLst>
          </p:cNvPr>
          <p:cNvSpPr txBox="1"/>
          <p:nvPr/>
        </p:nvSpPr>
        <p:spPr>
          <a:xfrm>
            <a:off x="2095497" y="2789784"/>
            <a:ext cx="9184481" cy="282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Attackers are looking (e.g. via Shodan.io) for devices like </a:t>
            </a:r>
          </a:p>
          <a:p>
            <a:pPr marR="0" lvl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Philips Hue, Belkin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Wemo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,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TPlink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, etc.</a:t>
            </a:r>
          </a:p>
          <a:p>
            <a:pPr marL="342900" marR="0" lvl="0" indent="-34290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Attackers are interested to obtain information about the smart devices and to take control of them</a:t>
            </a:r>
          </a:p>
          <a:p>
            <a:pPr marL="342900" marR="0" lvl="0" indent="-34290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Attackers are using the TOR network to mask their real source address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65582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图片 1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19545" y="581892"/>
            <a:ext cx="11170227" cy="5777345"/>
          </a:xfrm>
          <a:prstGeom prst="rect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Microsoft YaHei Regular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750748" y="5026321"/>
            <a:ext cx="2097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000" dirty="0">
                <a:solidFill>
                  <a:schemeClr val="bg1"/>
                </a:solidFill>
              </a:rPr>
              <a:t> 2022</a:t>
            </a:r>
            <a:r>
              <a:rPr lang="zh-CN" altLang="en-US" sz="2000" dirty="0">
                <a:solidFill>
                  <a:schemeClr val="bg1"/>
                </a:solidFill>
              </a:rPr>
              <a:t>年</a:t>
            </a:r>
            <a:r>
              <a:rPr lang="en-US" altLang="zh-CN" sz="2000" dirty="0">
                <a:solidFill>
                  <a:schemeClr val="bg1"/>
                </a:solidFill>
              </a:rPr>
              <a:t>2</a:t>
            </a:r>
            <a:r>
              <a:rPr lang="zh-CN" altLang="en-US" sz="2000" dirty="0">
                <a:solidFill>
                  <a:schemeClr val="bg1"/>
                </a:solidFill>
              </a:rPr>
              <a:t>月</a:t>
            </a:r>
            <a:r>
              <a:rPr lang="en-US" altLang="zh-CN" sz="2000" dirty="0">
                <a:solidFill>
                  <a:schemeClr val="bg1"/>
                </a:solidFill>
              </a:rPr>
              <a:t>12</a:t>
            </a:r>
            <a:r>
              <a:rPr lang="zh-CN" altLang="en-US" sz="2000" dirty="0">
                <a:solidFill>
                  <a:schemeClr val="bg1"/>
                </a:solidFill>
              </a:rPr>
              <a:t>日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750748" y="5011222"/>
            <a:ext cx="2097286" cy="430307"/>
            <a:chOff x="4249806" y="3902569"/>
            <a:chExt cx="3331525" cy="430306"/>
          </a:xfrm>
        </p:grpSpPr>
        <p:cxnSp>
          <p:nvCxnSpPr>
            <p:cNvPr id="8" name="直线连接符 7"/>
            <p:cNvCxnSpPr/>
            <p:nvPr/>
          </p:nvCxnSpPr>
          <p:spPr>
            <a:xfrm>
              <a:off x="4249806" y="3902569"/>
              <a:ext cx="333152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线连接符 71"/>
            <p:cNvCxnSpPr/>
            <p:nvPr/>
          </p:nvCxnSpPr>
          <p:spPr>
            <a:xfrm>
              <a:off x="4249806" y="4332875"/>
              <a:ext cx="333152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文本框 64"/>
          <p:cNvSpPr txBox="1"/>
          <p:nvPr/>
        </p:nvSpPr>
        <p:spPr>
          <a:xfrm>
            <a:off x="798426" y="2680234"/>
            <a:ext cx="107594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5400" b="1" dirty="0">
                <a:solidFill>
                  <a:srgbClr val="F6D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your listening</a:t>
            </a:r>
            <a:r>
              <a:rPr kumimoji="1" lang="zh-CN" altLang="en-US" sz="5400" b="1" dirty="0">
                <a:solidFill>
                  <a:srgbClr val="F6D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51876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作者团队</a:t>
            </a: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-Fernando </a:t>
            </a:r>
            <a:r>
              <a:rPr kumimoji="1" lang="en-US" altLang="zh-CN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Kuipers</a:t>
            </a:r>
            <a:endParaRPr kumimoji="1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0217B3F-7C80-4EA4-A43F-71F226E6F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83" y="1773844"/>
            <a:ext cx="2032758" cy="299085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30634AD-2795-4D27-8D01-4A764BABAB7E}"/>
              </a:ext>
            </a:extLst>
          </p:cNvPr>
          <p:cNvSpPr txBox="1"/>
          <p:nvPr/>
        </p:nvSpPr>
        <p:spPr>
          <a:xfrm>
            <a:off x="2397918" y="1166842"/>
            <a:ext cx="928449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Fernando A. </a:t>
            </a:r>
            <a:r>
              <a:rPr lang="en-US" altLang="zh-CN" sz="2400" b="0" i="0" dirty="0" err="1">
                <a:solidFill>
                  <a:srgbClr val="7A7A7A"/>
                </a:solidFill>
                <a:effectLst/>
                <a:latin typeface="opensans-regular"/>
              </a:rPr>
              <a:t>Kuipers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是代尔夫特理工大学（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TU Delft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）</a:t>
            </a:r>
            <a:r>
              <a:rPr lang="zh-CN" altLang="en-US" sz="2400" b="0" i="0" u="none" strike="noStrike" dirty="0">
                <a:solidFill>
                  <a:srgbClr val="FFFFFF"/>
                </a:solidFill>
                <a:effectLst/>
                <a:latin typeface="opensans-regular"/>
                <a:hlinkClick r:id="rId5"/>
              </a:rPr>
              <a:t>互联网科学实验室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的正教授和负责人。</a:t>
            </a:r>
            <a:endParaRPr lang="en-US" altLang="zh-CN" sz="2400" b="0" i="0" dirty="0">
              <a:solidFill>
                <a:srgbClr val="7A7A7A"/>
              </a:solidFill>
              <a:effectLst/>
              <a:latin typeface="opensans-regular"/>
            </a:endParaRPr>
          </a:p>
          <a:p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他的研究重点是网络优化、网络弹性、服务质量和体验质量，并解决软件定义网络、触觉互联网、物联网和关键基础设施中的问题。</a:t>
            </a:r>
            <a:endParaRPr lang="en-US" altLang="zh-CN" sz="2400" b="0" i="0" dirty="0">
              <a:solidFill>
                <a:srgbClr val="7A7A7A"/>
              </a:solidFill>
              <a:effectLst/>
              <a:latin typeface="opensans-regular"/>
            </a:endParaRPr>
          </a:p>
          <a:p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他在这些主题上的工作包括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IEEE INFOCOM 2003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，</a:t>
            </a:r>
            <a:r>
              <a:rPr lang="en-US" altLang="zh-CN" sz="2400" b="0" i="0" dirty="0" err="1">
                <a:solidFill>
                  <a:srgbClr val="7A7A7A"/>
                </a:solidFill>
                <a:effectLst/>
                <a:latin typeface="opensans-regular"/>
              </a:rPr>
              <a:t>Chinacom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 2006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，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IFIP Networking 2008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，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IEEE FMN 2008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，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IEEE ISM 2008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，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ITC 2009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，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IEEE JISIC 2014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，</a:t>
            </a:r>
            <a:r>
              <a:rPr lang="en-US" altLang="zh-CN" sz="2400" b="0" i="0" dirty="0" err="1">
                <a:solidFill>
                  <a:srgbClr val="7A7A7A"/>
                </a:solidFill>
                <a:effectLst/>
                <a:latin typeface="opensans-regular"/>
              </a:rPr>
              <a:t>NetGames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 2015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和</a:t>
            </a:r>
            <a:r>
              <a:rPr lang="en-US" altLang="zh-CN" sz="2400" b="0" i="0" dirty="0" err="1">
                <a:solidFill>
                  <a:srgbClr val="7A7A7A"/>
                </a:solidFill>
                <a:effectLst/>
                <a:latin typeface="opensans-regular"/>
              </a:rPr>
              <a:t>EuroGP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 2017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的杰出论文。</a:t>
            </a:r>
            <a:br>
              <a:rPr lang="zh-CN" altLang="en-US" sz="2400" dirty="0"/>
            </a:b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Fernando </a:t>
            </a:r>
            <a:r>
              <a:rPr lang="en-US" altLang="zh-CN" sz="2400" b="0" i="0" dirty="0" err="1">
                <a:solidFill>
                  <a:srgbClr val="7A7A7A"/>
                </a:solidFill>
                <a:effectLst/>
                <a:latin typeface="opensans-regular"/>
              </a:rPr>
              <a:t>Kuipers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是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IEEE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的高级会员，曾是以色列理工学院（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2009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年）和纽约市哥伦比亚大学（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2016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年）的访问学者，是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ACM SIGCOMM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执行委员会成员，也是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IFIP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网络和互联网架构工作组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6.2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的副主席。他共同创立了</a:t>
            </a:r>
            <a:r>
              <a:rPr lang="en-US" altLang="zh-CN" sz="2400" b="0" i="0" u="none" strike="noStrike" dirty="0">
                <a:solidFill>
                  <a:srgbClr val="FFFFFF"/>
                </a:solidFill>
                <a:effectLst/>
                <a:latin typeface="opensans-regular"/>
                <a:hlinkClick r:id="rId6"/>
              </a:rPr>
              <a:t>Do IoT </a:t>
            </a:r>
            <a:r>
              <a:rPr lang="en-US" altLang="zh-CN" sz="2400" b="0" i="0" u="none" strike="noStrike" dirty="0" err="1">
                <a:solidFill>
                  <a:srgbClr val="FFFFFF"/>
                </a:solidFill>
                <a:effectLst/>
                <a:latin typeface="opensans-regular"/>
                <a:hlinkClick r:id="rId6"/>
              </a:rPr>
              <a:t>fieldlab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和</a:t>
            </a:r>
            <a:r>
              <a:rPr lang="en-US" altLang="zh-CN" sz="2400" b="0" i="0" u="none" strike="noStrike" dirty="0" err="1">
                <a:solidFill>
                  <a:srgbClr val="FFFFFF"/>
                </a:solidFill>
                <a:effectLst/>
                <a:latin typeface="opensans-regular"/>
                <a:hlinkClick r:id="rId7"/>
              </a:rPr>
              <a:t>PowerWeb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，并且是</a:t>
            </a:r>
            <a:r>
              <a:rPr lang="en-US" altLang="zh-CN" sz="2400" b="0" i="0" u="none" strike="noStrike" dirty="0">
                <a:solidFill>
                  <a:srgbClr val="FFFFFF"/>
                </a:solidFill>
                <a:effectLst/>
                <a:latin typeface="opensans-regular"/>
                <a:hlinkClick r:id="rId8"/>
              </a:rPr>
              <a:t>TU Delft Safety &amp; Security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 </a:t>
            </a:r>
            <a:r>
              <a:rPr lang="en-US" altLang="zh-CN" sz="2400" b="0" i="0" dirty="0">
                <a:solidFill>
                  <a:srgbClr val="7A7A7A"/>
                </a:solidFill>
                <a:effectLst/>
                <a:latin typeface="opensans-regular"/>
              </a:rPr>
              <a:t>Institute</a:t>
            </a:r>
            <a:r>
              <a:rPr lang="zh-CN" altLang="en-US" sz="2400" b="0" i="0" dirty="0">
                <a:solidFill>
                  <a:srgbClr val="7A7A7A"/>
                </a:solidFill>
                <a:effectLst/>
                <a:latin typeface="opensans-regular"/>
              </a:rPr>
              <a:t>的董事会成员。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33314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2174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Motivation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43883575-D6EE-4ACE-A8FF-A4095556569C}"/>
              </a:ext>
            </a:extLst>
          </p:cNvPr>
          <p:cNvSpPr/>
          <p:nvPr/>
        </p:nvSpPr>
        <p:spPr>
          <a:xfrm>
            <a:off x="624449" y="1235560"/>
            <a:ext cx="3028950" cy="1190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Popularity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8C0BA10-DFBC-4A6F-A1ED-60BC2BF04CC6}"/>
              </a:ext>
            </a:extLst>
          </p:cNvPr>
          <p:cNvSpPr/>
          <p:nvPr/>
        </p:nvSpPr>
        <p:spPr>
          <a:xfrm>
            <a:off x="624449" y="2817048"/>
            <a:ext cx="3028950" cy="1190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Security challenges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04C68BF2-6C1E-46D3-90C2-ACE6BEA392AA}"/>
              </a:ext>
            </a:extLst>
          </p:cNvPr>
          <p:cNvSpPr/>
          <p:nvPr/>
        </p:nvSpPr>
        <p:spPr>
          <a:xfrm>
            <a:off x="624449" y="4431816"/>
            <a:ext cx="3028950" cy="1190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Serious consequences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0B464E1-8DD5-4AC9-82D7-59ED40F28A7B}"/>
              </a:ext>
            </a:extLst>
          </p:cNvPr>
          <p:cNvSpPr/>
          <p:nvPr/>
        </p:nvSpPr>
        <p:spPr>
          <a:xfrm>
            <a:off x="3653399" y="1366838"/>
            <a:ext cx="7552764" cy="93481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 IoT becomes more and more popular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5F2DC0A4-46EB-4251-93D6-D53C922C478F}"/>
              </a:ext>
            </a:extLst>
          </p:cNvPr>
          <p:cNvSpPr/>
          <p:nvPr/>
        </p:nvSpPr>
        <p:spPr>
          <a:xfrm>
            <a:off x="3653399" y="2864637"/>
            <a:ext cx="7552764" cy="114160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 Limited resources of IoT devices </a:t>
            </a:r>
          </a:p>
          <a:p>
            <a:pPr algn="ctr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 Large number of diverse devices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269C219-A1A3-49B0-90BE-D7A494FA399A}"/>
              </a:ext>
            </a:extLst>
          </p:cNvPr>
          <p:cNvSpPr/>
          <p:nvPr/>
        </p:nvSpPr>
        <p:spPr>
          <a:xfrm>
            <a:off x="3653399" y="4596204"/>
            <a:ext cx="7552764" cy="93481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• IoT-related attacks (e.g. 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Mirai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have already emerged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8435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2672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</a:t>
            </a:r>
            <a:endParaRPr kumimoji="1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6F065D1-F513-4A36-B8AC-6DFB9BF0F126}"/>
              </a:ext>
            </a:extLst>
          </p:cNvPr>
          <p:cNvSpPr txBox="1"/>
          <p:nvPr/>
        </p:nvSpPr>
        <p:spPr>
          <a:xfrm>
            <a:off x="731044" y="1049378"/>
            <a:ext cx="6129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Honeypot: learn by deception!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7A18DE-0CFF-47DA-B8E7-E829C0175330}"/>
              </a:ext>
            </a:extLst>
          </p:cNvPr>
          <p:cNvSpPr txBox="1"/>
          <p:nvPr/>
        </p:nvSpPr>
        <p:spPr>
          <a:xfrm>
            <a:off x="1221581" y="1695144"/>
            <a:ext cx="6317457" cy="3821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Advantages: </a:t>
            </a: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Collect data on actual attacks </a:t>
            </a: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Take advantage of emulation </a:t>
            </a: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Can help IoT security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development Classification: </a:t>
            </a: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 Interaction Honeypot (HIH) </a:t>
            </a: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Low Interaction Honeypot (LIH) </a:t>
            </a: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Medium Interaction Honeypots (MIH)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5243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2672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Background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6F065D1-F513-4A36-B8AC-6DFB9BF0F126}"/>
              </a:ext>
            </a:extLst>
          </p:cNvPr>
          <p:cNvSpPr txBox="1"/>
          <p:nvPr/>
        </p:nvSpPr>
        <p:spPr>
          <a:xfrm>
            <a:off x="621505" y="850567"/>
            <a:ext cx="100941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XMPP: </a:t>
            </a: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eXtensible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Messaging and Presence Protocol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7A18DE-0CFF-47DA-B8E7-E829C0175330}"/>
              </a:ext>
            </a:extLst>
          </p:cNvPr>
          <p:cNvSpPr txBox="1"/>
          <p:nvPr/>
        </p:nvSpPr>
        <p:spPr>
          <a:xfrm>
            <a:off x="1185860" y="1387489"/>
            <a:ext cx="8965407" cy="1689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lang="en-US" altLang="zh-CN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Application-layer protocol for instant messaging 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Jabber ID (JID): XMPP account 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Extension for IoT (XEP-0323, 0324, 0325, 0326) 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21ACCE3-C9EE-456E-864C-7462E3159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148" y="3368754"/>
            <a:ext cx="11060459" cy="261018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A9044F8-C21B-422B-88CF-E0F60F4B6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1054" y="3065460"/>
            <a:ext cx="8526676" cy="321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60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2672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Background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6F065D1-F513-4A36-B8AC-6DFB9BF0F126}"/>
              </a:ext>
            </a:extLst>
          </p:cNvPr>
          <p:cNvSpPr txBox="1"/>
          <p:nvPr/>
        </p:nvSpPr>
        <p:spPr>
          <a:xfrm>
            <a:off x="707230" y="1305930"/>
            <a:ext cx="27836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HTTP REST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7A18DE-0CFF-47DA-B8E7-E829C0175330}"/>
              </a:ext>
            </a:extLst>
          </p:cNvPr>
          <p:cNvSpPr txBox="1"/>
          <p:nvPr/>
        </p:nvSpPr>
        <p:spPr>
          <a:xfrm>
            <a:off x="1133473" y="2307475"/>
            <a:ext cx="8965407" cy="22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REST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是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2000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年开发的一种架构风格。已广泛用于机器对机器（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M2M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）通信和物联网平台。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它提供了一个面向资源的消息传递系统，其中资源可以通过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URI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GET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请求访问，并且可以通过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PUT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命令接受输入。</a:t>
            </a:r>
          </a:p>
        </p:txBody>
      </p:sp>
    </p:spTree>
    <p:extLst>
      <p:ext uri="{BB962C8B-B14F-4D97-AF65-F5344CB8AC3E}">
        <p14:creationId xmlns:p14="http://schemas.microsoft.com/office/powerpoint/2010/main" val="2279144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2672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Background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6F065D1-F513-4A36-B8AC-6DFB9BF0F126}"/>
              </a:ext>
            </a:extLst>
          </p:cNvPr>
          <p:cNvSpPr txBox="1"/>
          <p:nvPr/>
        </p:nvSpPr>
        <p:spPr>
          <a:xfrm>
            <a:off x="621505" y="850567"/>
            <a:ext cx="100941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IoT platform 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0634C36-E9B4-400E-925B-0E05169F4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05" y="1373787"/>
            <a:ext cx="10532382" cy="486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96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3"/>
          <a:srcRect t="34000" r="33676" b="55939"/>
          <a:stretch>
            <a:fillRect/>
          </a:stretch>
        </p:blipFill>
        <p:spPr>
          <a:xfrm>
            <a:off x="3" y="2"/>
            <a:ext cx="8877516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pic>
        <p:nvPicPr>
          <p:cNvPr id="92" name="图片 91"/>
          <p:cNvPicPr>
            <a:picLocks noChangeAspect="1"/>
          </p:cNvPicPr>
          <p:nvPr/>
        </p:nvPicPr>
        <p:blipFill rotWithShape="1">
          <a:blip r:embed="rId3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cxnSp>
        <p:nvCxnSpPr>
          <p:cNvPr id="93" name="直线连接符 92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线连接符 93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/>
        </p:nvSpPr>
        <p:spPr>
          <a:xfrm>
            <a:off x="154983" y="69743"/>
            <a:ext cx="1611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Design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6F065D1-F513-4A36-B8AC-6DFB9BF0F126}"/>
              </a:ext>
            </a:extLst>
          </p:cNvPr>
          <p:cNvSpPr txBox="1"/>
          <p:nvPr/>
        </p:nvSpPr>
        <p:spPr>
          <a:xfrm>
            <a:off x="621506" y="850567"/>
            <a:ext cx="51554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ThingPot</a:t>
            </a:r>
            <a:r>
              <a:rPr lang="en-US" altLang="zh-CN" sz="28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PoC &amp; use case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D3F6EB8-B7D1-4D1D-88BE-F1DCE4E2D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396" y="1462087"/>
            <a:ext cx="6318166" cy="4667250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A7CD477D-F25E-47B2-AA4E-35609BA76792}"/>
              </a:ext>
            </a:extLst>
          </p:cNvPr>
          <p:cNvSpPr/>
          <p:nvPr/>
        </p:nvSpPr>
        <p:spPr>
          <a:xfrm>
            <a:off x="90487" y="2964715"/>
            <a:ext cx="1895475" cy="9001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ThingPot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AABEDD0-2775-4D4C-BBB2-CFADACAE50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9396" y="1407629"/>
            <a:ext cx="6422997" cy="467393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DC5B23C-81C0-422D-B2F4-47BB5B4EA266}"/>
              </a:ext>
            </a:extLst>
          </p:cNvPr>
          <p:cNvSpPr txBox="1"/>
          <p:nvPr/>
        </p:nvSpPr>
        <p:spPr>
          <a:xfrm>
            <a:off x="8588213" y="1764565"/>
            <a:ext cx="323231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ThingPot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是一个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MIH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或混合交互物联网平台蜜罐，其平台包含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XMPP/MQTT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作为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HIH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模块，而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LIH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设备仿真是通过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REST API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完成的。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ThingPot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模拟前端、后端、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IoT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设备和现有的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XMPP/MQTT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服务（服务器、客户端、库）。所有这些组件构成了黑客可以与之交互的</a:t>
            </a:r>
            <a:r>
              <a:rPr lang="en-US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IoT </a:t>
            </a:r>
            <a:r>
              <a:rPr lang="zh-CN" altLang="zh-CN" sz="2000" kern="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平台。</a:t>
            </a:r>
            <a:endParaRPr lang="zh-CN" altLang="en-US" sz="3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99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9897</TotalTime>
  <Words>1904</Words>
  <Application>Microsoft Office PowerPoint</Application>
  <PresentationFormat>宽屏</PresentationFormat>
  <Paragraphs>161</Paragraphs>
  <Slides>27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39" baseType="lpstr">
      <vt:lpstr>Microsoft YaHei Regular</vt:lpstr>
      <vt:lpstr>opensans-regular</vt:lpstr>
      <vt:lpstr>等线</vt:lpstr>
      <vt:lpstr>等线 Light</vt:lpstr>
      <vt:lpstr>宋体</vt:lpstr>
      <vt:lpstr>微软雅黑</vt:lpstr>
      <vt:lpstr>Arial</vt:lpstr>
      <vt:lpstr>Roboto</vt:lpstr>
      <vt:lpstr>Times New Roman</vt:lpstr>
      <vt:lpstr>Wingdings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 Guevara</dc:creator>
  <cp:lastModifiedBy>yu wang</cp:lastModifiedBy>
  <cp:revision>66</cp:revision>
  <dcterms:created xsi:type="dcterms:W3CDTF">2019-11-26T01:34:00Z</dcterms:created>
  <dcterms:modified xsi:type="dcterms:W3CDTF">2022-02-12T01:56:38Z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  <property fmtid="{D5CDD505-2E9C-101B-9397-08002B2CF9AE}" pid="3" name="ICV">
    <vt:lpwstr>CB84DCD28CFB4BBDBFC1F5982F5EAF42</vt:lpwstr>
  </property>
</Properties>
</file>

<file path=docProps/thumbnail.jpeg>
</file>